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0" r:id="rId7"/>
    <p:sldId id="261" r:id="rId8"/>
    <p:sldId id="264" r:id="rId9"/>
    <p:sldId id="267" r:id="rId10"/>
    <p:sldId id="266" r:id="rId11"/>
    <p:sldId id="262" r:id="rId12"/>
    <p:sldId id="263" r:id="rId13"/>
    <p:sldId id="268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86470" autoAdjust="0"/>
  </p:normalViewPr>
  <p:slideViewPr>
    <p:cSldViewPr showGuides="1">
      <p:cViewPr varScale="1">
        <p:scale>
          <a:sx n="73" d="100"/>
          <a:sy n="73" d="100"/>
        </p:scale>
        <p:origin x="-504" y="-10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9215F-A780-46AA-9ECE-5E3415E21A0F}" type="datetime1">
              <a:rPr lang="ru-RU" smtClean="0"/>
              <a:pPr rtl="0"/>
              <a:t>27.01.2020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2B5AE9-EF18-4BD2-BEA8-A187E00F080A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481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7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54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20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956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30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083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631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29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C3F28CFA-1F4F-49FC-A194-A02DE2BBEB31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023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4A544-D0C4-45DC-A0D8-D610886771A3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414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80653-C5DC-4AB4-BB4B-BBA182DFA49B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3543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3DB544-3ABF-4C3C-9834-89D2505D2F95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06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86979-C828-42D4-82EF-CACA504FF063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256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6B4E9-B51E-4818-B60A-E1761D5B5A50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4050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318B6-E8E0-4168-8D5C-123542E2155B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015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15BC7-69F3-46B8-ADA5-7DF3AACDD8B0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703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8318A-8E0B-4A88-9269-7A86C5BD0E58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8826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344C9-0B6B-4F52-B63C-096C733A73E1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008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728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C021FF-AB57-4586-84F8-E7B58F4C688D}" type="datetime1">
              <a:rPr lang="ru-RU" noProof="0" smtClean="0"/>
              <a:pPr rtl="0"/>
              <a:t>27.01.2020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tra.cmp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3812" y="476672"/>
            <a:ext cx="6469358" cy="4824536"/>
          </a:xfrm>
        </p:spPr>
        <p:txBody>
          <a:bodyPr rtlCol="0">
            <a:normAutofit/>
          </a:bodyPr>
          <a:lstStyle/>
          <a:p>
            <a:r>
              <a:rPr lang="ru-RU" sz="3100" dirty="0"/>
              <a:t>С</a:t>
            </a:r>
            <a:r>
              <a:rPr lang="ru-RU" sz="3100" dirty="0" smtClean="0"/>
              <a:t>ОЮЗ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«ТОРГОВО-ПРОМЫШЛЕННАЯ ПАЛАТА ГОРОДСКОГО ОКРУГА ИСТРА МОСКОВСКОЙ ОБЛАСТИ</a:t>
            </a:r>
            <a:r>
              <a:rPr lang="ru-RU" sz="3100" dirty="0" smtClean="0"/>
              <a:t>»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ЦЕНТР МАРКЕТИНГА И ПРОДАЖ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004" y="51113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81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260649"/>
            <a:ext cx="9865096" cy="1368152"/>
          </a:xfrm>
        </p:spPr>
        <p:txBody>
          <a:bodyPr rtlCol="0">
            <a:normAutofit/>
          </a:bodyPr>
          <a:lstStyle/>
          <a:p>
            <a:r>
              <a:rPr lang="ru-RU" sz="2500" dirty="0"/>
              <a:t>Совместно с возможностями и ресурсом Союза Истринская ТПП и командой высококвалифицированных специалистов </a:t>
            </a:r>
            <a:r>
              <a:rPr lang="ru-RU" sz="2500" dirty="0" smtClean="0"/>
              <a:t>ЦМП, </a:t>
            </a:r>
            <a:r>
              <a:rPr lang="ru-RU" sz="2500" dirty="0"/>
              <a:t>бизнес получит огромный потенциал к развитию и процветанию</a:t>
            </a:r>
            <a:r>
              <a:rPr lang="ru-RU" sz="2500" dirty="0" smtClean="0"/>
              <a:t>.                                                                                                                                                                       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98337" y="19634344"/>
            <a:ext cx="979419" cy="272752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ru-RU" dirty="0" smtClean="0"/>
              <a:t>Порекомендуйте одну или несколько стратегий.</a:t>
            </a:r>
          </a:p>
          <a:p>
            <a:pPr rtl="0"/>
            <a:r>
              <a:rPr lang="ru-RU" dirty="0" smtClean="0"/>
              <a:t>Кратко опишите ожидаемые результаты выполнения рекомендаций.</a:t>
            </a:r>
          </a:p>
          <a:p>
            <a:pPr rtl="0"/>
            <a:r>
              <a:rPr lang="ru-RU" dirty="0" smtClean="0"/>
              <a:t>Опишите дальнейшие действия.</a:t>
            </a:r>
          </a:p>
          <a:p>
            <a:pPr rtl="0"/>
            <a:r>
              <a:rPr lang="ru-RU" dirty="0" smtClean="0"/>
              <a:t>Перечислите задачи.</a:t>
            </a:r>
            <a:endParaRPr lang="ru-RU" dirty="0"/>
          </a:p>
        </p:txBody>
      </p:sp>
      <p:pic>
        <p:nvPicPr>
          <p:cNvPr id="1026" name="Picture 2" descr="http://dl-wedding.ru/assets/images/unikalnosti/Shkola/the-key-to-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52" y="3429000"/>
            <a:ext cx="3672408" cy="27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7788" y="1772816"/>
            <a:ext cx="11089232" cy="5085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500" dirty="0" smtClean="0"/>
          </a:p>
          <a:p>
            <a:pPr algn="r"/>
            <a:r>
              <a:rPr lang="ru-RU" sz="2000" dirty="0" smtClean="0"/>
              <a:t>Наши контакты: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dirty="0" smtClean="0"/>
              <a:t>СОЮЗ «ТОРГОВО-ПРОМЫШЛЕННАЯ ПАЛАТА ГОРОДСКОГО ОКРУГА ИСТРА МОСКОВСКОЙ</a:t>
            </a:r>
          </a:p>
          <a:p>
            <a:pPr algn="r"/>
            <a:endParaRPr lang="ru-RU" sz="2400" dirty="0"/>
          </a:p>
          <a:p>
            <a:pPr algn="r"/>
            <a:r>
              <a:rPr lang="ru-RU" sz="2400" dirty="0" smtClean="0"/>
              <a:t> ОБЛАСТИ»</a:t>
            </a:r>
            <a:br>
              <a:rPr lang="ru-RU" sz="2400" dirty="0" smtClean="0"/>
            </a:br>
            <a:endParaRPr lang="ru-RU" sz="2400" dirty="0" smtClean="0"/>
          </a:p>
          <a:p>
            <a:pPr algn="r"/>
            <a:r>
              <a:rPr lang="ru-RU" sz="2400" dirty="0" smtClean="0"/>
              <a:t>ЦЕНТР МАРКЕТИНГА И ПРОДАЖ</a:t>
            </a:r>
            <a:br>
              <a:rPr lang="ru-RU" sz="2400" dirty="0" smtClean="0"/>
            </a:br>
            <a:endParaRPr lang="ru-RU" sz="2400" dirty="0" smtClean="0"/>
          </a:p>
          <a:p>
            <a:pPr algn="r"/>
            <a:r>
              <a:rPr lang="ru-RU" sz="2400" dirty="0" smtClean="0"/>
              <a:t>Вице президент ИТПП:</a:t>
            </a:r>
          </a:p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Любченко Александр Васильевич +7 985 998 78 37</a:t>
            </a:r>
          </a:p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Руководитель центра маркетинга и продаж</a:t>
            </a:r>
          </a:p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Ребриков Виталий Павлович +7 925 125 00 79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Руководитель отдела продаж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err="1" smtClean="0"/>
              <a:t>Сайфулин</a:t>
            </a:r>
            <a:r>
              <a:rPr lang="ru-RU" sz="2400" dirty="0" smtClean="0"/>
              <a:t> Рустам </a:t>
            </a:r>
            <a:r>
              <a:rPr lang="ru-RU" sz="2400" dirty="0" err="1" smtClean="0"/>
              <a:t>Камильевич</a:t>
            </a:r>
            <a:r>
              <a:rPr lang="ru-RU" sz="2400" dirty="0" smtClean="0"/>
              <a:t> 8 916 742 51 16</a:t>
            </a:r>
          </a:p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143500, Московская область, городской округ Истра г. Истра,</a:t>
            </a:r>
          </a:p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ул. 9-ой Гвардейской Дивизии, д.49,</a:t>
            </a:r>
          </a:p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тел. 8-498-314-40-40 E-</a:t>
            </a:r>
            <a:r>
              <a:rPr lang="ru-RU" sz="2400" dirty="0" err="1" smtClean="0"/>
              <a:t>mail</a:t>
            </a:r>
            <a:r>
              <a:rPr lang="ru-RU" sz="2400" dirty="0" smtClean="0"/>
              <a:t>: </a:t>
            </a:r>
            <a:r>
              <a:rPr lang="ru-RU" sz="2400" dirty="0" smtClean="0">
                <a:hlinkClick r:id="rId4"/>
              </a:rPr>
              <a:t>istra.cmp@yandex.ru</a:t>
            </a:r>
            <a:endParaRPr lang="ru-RU" sz="2400" dirty="0" smtClean="0"/>
          </a:p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                                                                                                                                                                       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326956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548680"/>
            <a:ext cx="7920880" cy="3168352"/>
          </a:xfrm>
        </p:spPr>
        <p:txBody>
          <a:bodyPr rtlCol="0">
            <a:normAutofit fontScale="90000"/>
          </a:bodyPr>
          <a:lstStyle/>
          <a:p>
            <a:r>
              <a:rPr lang="ru-RU" sz="2800" dirty="0" smtClean="0"/>
              <a:t>Н</a:t>
            </a:r>
            <a:r>
              <a:rPr lang="ru-RU" sz="2800" dirty="0" smtClean="0"/>
              <a:t>а </a:t>
            </a:r>
            <a:r>
              <a:rPr lang="ru-RU" sz="2800" dirty="0"/>
              <a:t>базе </a:t>
            </a:r>
            <a:r>
              <a:rPr lang="ru-RU" sz="2800" dirty="0" smtClean="0"/>
              <a:t>Союза «Истринская ТПП» действует </a:t>
            </a:r>
            <a:r>
              <a:rPr lang="ru-RU" sz="2800" dirty="0"/>
              <a:t>центр маркетинга и </a:t>
            </a:r>
            <a:r>
              <a:rPr lang="ru-RU" sz="2800" dirty="0" smtClean="0"/>
              <a:t>продаж (ЦМП) в котором </a:t>
            </a:r>
            <a:r>
              <a:rPr lang="ru-RU" sz="2800" smtClean="0"/>
              <a:t>работает </a:t>
            </a:r>
            <a:r>
              <a:rPr lang="ru-RU" sz="2800" smtClean="0"/>
              <a:t>команда высококвалифицированных </a:t>
            </a:r>
            <a:r>
              <a:rPr lang="ru-RU" sz="2800" dirty="0" smtClean="0"/>
              <a:t>специалистов в области производства и продаж. </a:t>
            </a:r>
            <a:br>
              <a:rPr lang="ru-RU" sz="2800" dirty="0" smtClean="0"/>
            </a:br>
            <a:r>
              <a:rPr lang="ru-RU" sz="2800" dirty="0" smtClean="0"/>
              <a:t>Целью центра является </a:t>
            </a:r>
            <a:r>
              <a:rPr lang="ru-RU" sz="2800" dirty="0"/>
              <a:t>всесторонняя помощь товаропроизводителям </a:t>
            </a:r>
            <a:r>
              <a:rPr lang="ru-RU" sz="2800" dirty="0" smtClean="0"/>
              <a:t>в увеличении товарооборота и </a:t>
            </a:r>
            <a:r>
              <a:rPr lang="ru-RU" sz="2800" dirty="0"/>
              <a:t>реализации </a:t>
            </a:r>
            <a:r>
              <a:rPr lang="ru-RU" sz="2800" dirty="0" smtClean="0"/>
              <a:t>готовой </a:t>
            </a:r>
            <a:r>
              <a:rPr lang="ru-RU" sz="2800" dirty="0"/>
              <a:t>продукции.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60" y="4581128"/>
            <a:ext cx="8686801" cy="1078632"/>
          </a:xfrm>
        </p:spPr>
        <p:txBody>
          <a:bodyPr rtlCol="0">
            <a:normAutofit/>
          </a:bodyPr>
          <a:lstStyle/>
          <a:p>
            <a:pPr marL="45720" indent="0" algn="ctr">
              <a:buNone/>
            </a:pPr>
            <a:r>
              <a:rPr lang="ru-RU" sz="31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Возможности ЦМП:</a:t>
            </a:r>
            <a:endParaRPr lang="ru-RU" sz="31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31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931147"/>
            <a:ext cx="9277673" cy="5913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Сотрудничество с сетевой розницей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Содействие в продвижении товара, заключение прямых договоров между производителями и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розничными сетями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Федеральные сети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Региональные сети</a:t>
            </a:r>
            <a:endParaRPr lang="ru-RU" sz="2800" dirty="0"/>
          </a:p>
        </p:txBody>
      </p:sp>
      <p:pic>
        <p:nvPicPr>
          <p:cNvPr id="1030" name="Picture 6" descr="https://spark.ru/upload/blogs_covers/n_5d03d7a74f8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72" y="2511276"/>
            <a:ext cx="5023888" cy="27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Более 100 продуктовых сетей по России и республике Крым</a:t>
            </a:r>
            <a:endParaRPr lang="ru-RU" dirty="0"/>
          </a:p>
        </p:txBody>
      </p:sp>
      <p:pic>
        <p:nvPicPr>
          <p:cNvPr id="1036" name="Picture 12" descr="https://podshipnik-opt.ru/wp-content/uploads/2019/09/map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404" y="3429000"/>
            <a:ext cx="2995169" cy="1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565704" cy="1167408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dirty="0" smtClean="0"/>
              <a:t>Сотрудничество с оптовыми и дистрибуторскими компаниями по всей России и республике Крым</a:t>
            </a:r>
            <a:endParaRPr lang="ru-RU" sz="2800" dirty="0"/>
          </a:p>
        </p:txBody>
      </p:sp>
      <p:pic>
        <p:nvPicPr>
          <p:cNvPr id="2052" name="Picture 4" descr="https://xn--80aomjaddecuh.xn--p1ai/uploads/s/d/r/g/drgvnxfy5gmq/img/autocrop/a6a98aa43ed06360092cfcdafafe359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52396"/>
            <a:ext cx="8686800" cy="39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1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260648"/>
            <a:ext cx="9565704" cy="1440160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/>
              <a:t>e-</a:t>
            </a:r>
            <a:r>
              <a:rPr lang="ru-RU" sz="2800" dirty="0" err="1"/>
              <a:t>commerce</a:t>
            </a:r>
            <a:r>
              <a:rPr lang="ru-RU" sz="2800" dirty="0"/>
              <a:t> - помощь в регистрации на ведущих маркетплейсах, консультация, создание контента, листинг, логистика, маркетинг и промо, аналитика.</a:t>
            </a:r>
          </a:p>
        </p:txBody>
      </p:sp>
      <p:pic>
        <p:nvPicPr>
          <p:cNvPr id="1026" name="Picture 2" descr="https://upload.wikimedia.org/wikipedia/ru/0/07/%D0%9B%D0%BE%D0%B3%D0%BE%D1%82%D0%B8%D0%BF_%D0%BC%D0%B0%D1%80%D0%BA%D0%B5%D1%82%D0%BF%D0%BB%D0%B5%D0%B9%D1%81%D0%B0_%C2%AB%D0%91%D0%B5%D1%80%D1%83%C2%B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0156" y="1914894"/>
            <a:ext cx="621059" cy="621059"/>
          </a:xfrm>
          <a:prstGeom prst="rect">
            <a:avLst/>
          </a:prstGeom>
          <a:noFill/>
          <a:effectLst>
            <a:glow rad="482600"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dp.mycdn.me/getImage?id=442385107623&amp;idx=7&amp;thumbType=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444" y="2040615"/>
            <a:ext cx="1065787" cy="599505"/>
          </a:xfrm>
          <a:prstGeom prst="rect">
            <a:avLst/>
          </a:prstGeom>
          <a:noFill/>
          <a:effectLst>
            <a:glow rad="482600"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digiseller.ru/preview/295322/p1_2656772_762c048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569" y="2763873"/>
            <a:ext cx="938836" cy="458416"/>
          </a:xfrm>
          <a:prstGeom prst="rect">
            <a:avLst/>
          </a:prstGeom>
          <a:noFill/>
          <a:effectLst>
            <a:glow rad="482600"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atcenter.ru/wp-content/uploads/2019/07/Wildberrie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899" y="4437112"/>
            <a:ext cx="792088" cy="628755"/>
          </a:xfrm>
          <a:prstGeom prst="rect">
            <a:avLst/>
          </a:prstGeom>
          <a:noFill/>
          <a:effectLst>
            <a:glow rad="482600"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.picodi.com/ru/shop/thumb_200/joom_6831_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212" y="5661248"/>
            <a:ext cx="1945761" cy="739389"/>
          </a:xfrm>
          <a:prstGeom prst="rect">
            <a:avLst/>
          </a:prstGeom>
          <a:noFill/>
          <a:effectLst>
            <a:glow rad="482600"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kotelsales.ru/img/l_banner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576659" y="2763873"/>
            <a:ext cx="848220" cy="678576"/>
          </a:xfrm>
          <a:prstGeom prst="rect">
            <a:avLst/>
          </a:prstGeom>
          <a:noFill/>
          <a:effectLst>
            <a:glow rad="482600"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.findtm.ru/img/tz_registered_img/38/3809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524" y="4178937"/>
            <a:ext cx="1206457" cy="493551"/>
          </a:xfrm>
          <a:prstGeom prst="rect">
            <a:avLst/>
          </a:prstGeom>
          <a:noFill/>
          <a:effectLst>
            <a:glow rad="482600"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lischragenheim.files.wordpress.com/2016/11/bigstock-confusion-people-with-navigati-1076659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962" y="3103161"/>
            <a:ext cx="1724304" cy="18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27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565704" cy="1815480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/>
              <a:t>Поддержка </a:t>
            </a:r>
            <a:r>
              <a:rPr lang="ru-RU" sz="2800" dirty="0"/>
              <a:t>в области государственных и корпоративных закупок, путем юридического сопровождения каждого этапа процедуры в соответствии с Законодательством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https://i.obozrevatel.com/2015/7/23/901005.jpg?size=1080x56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441" y="2060848"/>
            <a:ext cx="7053245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724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764704"/>
            <a:ext cx="8686801" cy="1930896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/>
              <a:t>Организация мероприятий любого формата в интересах </a:t>
            </a:r>
            <a:r>
              <a:rPr lang="ru-RU" sz="2800" dirty="0" smtClean="0"/>
              <a:t>производителей - профильные </a:t>
            </a:r>
            <a:r>
              <a:rPr lang="ru-RU" sz="2800" dirty="0"/>
              <a:t>выставки и конференции, круглые столы, мастер-классы и семинары, фестивали, </a:t>
            </a:r>
            <a:r>
              <a:rPr lang="ru-RU" sz="2800" dirty="0" smtClean="0"/>
              <a:t>ярмарки.</a:t>
            </a:r>
            <a:endParaRPr lang="ru-RU" sz="2800" dirty="0"/>
          </a:p>
        </p:txBody>
      </p:sp>
      <p:pic>
        <p:nvPicPr>
          <p:cNvPr id="5" name="Picture 2" descr="https://avatars.mds.yandex.net/get-zen_doc/1550999/pub_5d67aa429f272100aea9420e_5d67aa85c31e4900adf7b6b9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4" y="3429000"/>
            <a:ext cx="3371131" cy="25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1.bp.blogspot.com/-wfu0j9WvYdM/WFaXh__AcmI/AAAAAAAAKVY/ln755JXF0qwSgkbPgGzpXhP_cV86X-8NACPcB/s1600/Christmas_Moscow%2B%25287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968" y="2695600"/>
            <a:ext cx="3798647" cy="25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adio-dialog.ru/upload/mp3/IMG_939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1688" y="3429000"/>
            <a:ext cx="3713242" cy="247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36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56" y="404664"/>
            <a:ext cx="8686801" cy="2103512"/>
          </a:xfrm>
        </p:spPr>
        <p:txBody>
          <a:bodyPr rtlCol="0">
            <a:normAutofit/>
          </a:bodyPr>
          <a:lstStyle/>
          <a:p>
            <a:r>
              <a:rPr lang="ru-RU" sz="3100" dirty="0" smtClean="0"/>
              <a:t>Оптимизация бизнес-процессов, юридическое </a:t>
            </a:r>
            <a:r>
              <a:rPr lang="ru-RU" sz="3100" dirty="0"/>
              <a:t>сопровождение, бух учет, </a:t>
            </a:r>
            <a:r>
              <a:rPr lang="ru-RU" sz="3100" dirty="0" err="1"/>
              <a:t>аутстаффинг</a:t>
            </a:r>
            <a:r>
              <a:rPr lang="ru-RU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www.impactbnd.com/hubfs/Imported_Blog_Media/Gears-iStock_000026006716XLarge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087" y="2060848"/>
            <a:ext cx="466735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42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8686801" cy="850776"/>
          </a:xfrm>
        </p:spPr>
        <p:txBody>
          <a:bodyPr rtlCol="0"/>
          <a:lstStyle/>
          <a:p>
            <a:pPr rtl="0"/>
            <a:r>
              <a:rPr lang="ru-RU" dirty="0" smtClean="0"/>
              <a:t>Кредитование бизнеса </a:t>
            </a:r>
            <a:endParaRPr lang="ru-RU" dirty="0"/>
          </a:p>
        </p:txBody>
      </p:sp>
      <p:pic>
        <p:nvPicPr>
          <p:cNvPr id="6148" name="Picture 4" descr="https://static.wixstatic.com/media/74d73d_c7360a88e11046ea92c38948e5761239~mv2.jpg/v1/fill/w_1400,h_923,al_c/74d73d_c7360a88e11046ea92c38948e5761239~m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12" y="1681057"/>
            <a:ext cx="6336704" cy="41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2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бизнес-стратегии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4352508_TF03460663.potx" id="{BE959834-06A1-472B-B994-02C113E9EB3A}" vid="{D38CF963-CD7E-47A1-BA40-20B2517DA913}"/>
    </a:ext>
  </a:extLst>
</a:theme>
</file>

<file path=ppt/theme/theme2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FF1070-8794-47AC-90B7-1F2E078096FF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tf03460663</Template>
  <TotalTime>2386</TotalTime>
  <Words>191</Words>
  <Application>Microsoft Office PowerPoint</Application>
  <PresentationFormat>Произвольный</PresentationFormat>
  <Paragraphs>45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бизнес-стратегии</vt:lpstr>
      <vt:lpstr>СОЮЗ «ТОРГОВО-ПРОМЫШЛЕННАЯ ПАЛАТА ГОРОДСКОГО ОКРУГА ИСТРА МОСКОВСКОЙ ОБЛАСТИ»  ЦЕНТР МАРКЕТИНГА И ПРОДАЖ</vt:lpstr>
      <vt:lpstr>На базе Союза «Истринская ТПП» действует центр маркетинга и продаж (ЦМП) в котором работает команда высококвалифицированных специалистов в области производства и продаж.  Целью центра является всесторонняя помощь товаропроизводителям в увеличении товарооборота и реализации готовой продукции. </vt:lpstr>
      <vt:lpstr>  Сотрудничество с сетевой розницей  Содействие в продвижении товара, заключение прямых договоров между производителями и розничными сетями</vt:lpstr>
      <vt:lpstr>Сотрудничество с оптовыми и дистрибуторскими компаниями по всей России и республике Крым</vt:lpstr>
      <vt:lpstr>e-commerce - помощь в регистрации на ведущих маркетплейсах, консультация, создание контента, листинг, логистика, маркетинг и промо, аналитика.</vt:lpstr>
      <vt:lpstr>Поддержка в области государственных и корпоративных закупок, путем юридического сопровождения каждого этапа процедуры в соответствии с Законодательством  </vt:lpstr>
      <vt:lpstr>Организация мероприятий любого формата в интересах производителей - профильные выставки и конференции, круглые столы, мастер-классы и семинары, фестивали, ярмарки.</vt:lpstr>
      <vt:lpstr>Оптимизация бизнес-процессов, юридическое сопровождение, бух учет, аутстаффинг. </vt:lpstr>
      <vt:lpstr>Кредитование бизнеса </vt:lpstr>
      <vt:lpstr>Совместно с возможностями и ресурсом Союза Истринская ТПП и командой высококвалифицированных специалистов ЦМП, бизнес получит огромный потенциал к развитию и процветанию.                                                                                                                                                             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Рекомендация стратегии</dc:title>
  <dc:creator>1</dc:creator>
  <cp:lastModifiedBy>MFR</cp:lastModifiedBy>
  <cp:revision>29</cp:revision>
  <dcterms:created xsi:type="dcterms:W3CDTF">2020-01-15T10:18:41Z</dcterms:created>
  <dcterms:modified xsi:type="dcterms:W3CDTF">2020-01-27T12:54:48Z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